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조인영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0543"/>
  </p:normalViewPr>
  <p:slideViewPr>
    <p:cSldViewPr snapToGrid="0">
      <p:cViewPr varScale="1">
        <p:scale>
          <a:sx n="131" d="100"/>
          <a:sy n="131" d="100"/>
        </p:scale>
        <p:origin x="-560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commentAuthors" Target="commentAuthors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11-29T12:06:38.262" idx="1">
    <p:pos x="6000" y="0"/>
    <p:text>Recently vs Now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537086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Relationship Id="rId3" Type="http://schemas.openxmlformats.org/officeDocument/2006/relationships/hyperlink" Target="https://rismedia.com/2017/05/29/using-compromise-create-happy-homebuyers/%23close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4186b579c5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4186b579c5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Hello we are CS4CS, and we made emergency alert system for campus safety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86681ebf4_4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86681ebf4_4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So our third goal is to alert based on physical location.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We send alarm to users nearby the accident.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855d4032d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855d4032d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Now, you may wanna see our implementation result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and how it meets the specifications,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84d01ef07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84d01ef07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let’s watch this video demonstrating our implementation and the benefits.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…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Thank you for watching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84d01ef07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84d01ef07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Now we prepared a live demo of reporting an accident in this building.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--liiive--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You can hear the siren, so </a:t>
            </a:r>
            <a:r>
              <a:rPr lang="ko">
                <a:solidFill>
                  <a:schemeClr val="dk1"/>
                </a:solidFill>
              </a:rPr>
              <a:t>our alert system works properly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86681ebf4_4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86681ebf4_4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Now, some of you might get worried.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“what if a person was not in the danger circle, but walks in later?”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But don’t worry! We also covered this case.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here is a video demo.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86681ebf4_8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86681ebf4_8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Now, you may wonder the implementation result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and how it realizes the initial specifications that we mentioned,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86681ebf4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86681ebf4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So far we introduced our solution and its implementation results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but still 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could be the best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86681ebf4_6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486681ebf4_6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just making a solution is not enough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 that case,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http://www.travelweek.ca/news/travelbrands-creditors-approve-plan/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86681ebf4_6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86681ebf4_6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email from the security team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86681ebf4_6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86681ebf4_6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u="sng">
                <a:solidFill>
                  <a:schemeClr val="hlink"/>
                </a:solidFill>
                <a:hlinkClick r:id="rId3"/>
              </a:rPr>
              <a:t>https://rismedia.com/2017/05/29/using-compromise-create-happy-homebuyers/#close</a:t>
            </a:r>
            <a:endParaRPr sz="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2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ko" sz="2200" b="1">
                <a:solidFill>
                  <a:srgbClr val="FF6925"/>
                </a:solidFill>
              </a:rPr>
              <a:t>Even </a:t>
            </a:r>
            <a:r>
              <a:rPr lang="ko" sz="2200" b="1"/>
              <a:t>a direct alert system can be </a:t>
            </a:r>
            <a:r>
              <a:rPr lang="ko" sz="2200" b="1">
                <a:solidFill>
                  <a:srgbClr val="FF6925"/>
                </a:solidFill>
              </a:rPr>
              <a:t>a big step</a:t>
            </a:r>
            <a:r>
              <a:rPr lang="ko" sz="2200" b="1"/>
              <a:t> forward</a:t>
            </a:r>
            <a:endParaRPr sz="2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94d751c1da65e5d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94d751c1da65e5d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Unfortunately, bottle of Mercury was spilled a few days ago.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But announcement was uploaded after 2 days in kaist portal.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486681ebf4_6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486681ebf4_6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어푸르브드, 치프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our idea will not just stay</a:t>
            </a:r>
            <a:endParaRPr sz="10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86681ebf4_6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86681ebf4_6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https://wallhere.com/en/wallpaper/780571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84057baa6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84057baa6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As you have seen, There is a risk of safety accidents on campus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Therefore, we should protect people with alarm system based on user participation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84d01ef07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84d01ef07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From now on, I will tell you existing systems’ problem and our design goals to solve them.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f58631c5a4855b7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f58631c5a4855b7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 the case of School alarm, it depends only on school officials. Decision process for alarm takes lots of time.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It leads to risk of late alarm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94ea2e285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94ea2e285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So our first goal is a direct alarm from reporter to both safety team and receiver, using accessible mobile app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86681ebf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486681ebf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But direct alarm is weak to fake report as you previously mentioned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94ea2e285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94ea2e285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So our second goal is to take advantage of feedbacks form user and safety team.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 are able to suggest additional info with comment board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Safety team announces the actual fact and process of handling the accident.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86681ebf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86681ebf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School alerts are often based on</a:t>
            </a:r>
            <a:r>
              <a:rPr lang="ko"/>
              <a:t> mailing lists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such as list of EE department students for example.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But the problem is that mailing list may not cover all people who are at risk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such as CS student visiting EE building.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20" name="Google Shape;20;p4"/>
          <p:cNvCxnSpPr/>
          <p:nvPr/>
        </p:nvCxnSpPr>
        <p:spPr>
          <a:xfrm>
            <a:off x="507450" y="1052700"/>
            <a:ext cx="935400" cy="0"/>
          </a:xfrm>
          <a:prstGeom prst="straightConnector1">
            <a:avLst/>
          </a:prstGeom>
          <a:noFill/>
          <a:ln w="28575" cap="flat" cmpd="sng">
            <a:solidFill>
              <a:srgbClr val="F4652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26" name="Google Shape;26;p5"/>
          <p:cNvCxnSpPr/>
          <p:nvPr/>
        </p:nvCxnSpPr>
        <p:spPr>
          <a:xfrm>
            <a:off x="507450" y="1052700"/>
            <a:ext cx="935400" cy="0"/>
          </a:xfrm>
          <a:prstGeom prst="straightConnector1">
            <a:avLst/>
          </a:prstGeom>
          <a:noFill/>
          <a:ln w="28575" cap="flat" cmpd="sng">
            <a:solidFill>
              <a:srgbClr val="F4652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30" name="Google Shape;30;p6"/>
          <p:cNvCxnSpPr/>
          <p:nvPr/>
        </p:nvCxnSpPr>
        <p:spPr>
          <a:xfrm>
            <a:off x="507450" y="1052700"/>
            <a:ext cx="935400" cy="0"/>
          </a:xfrm>
          <a:prstGeom prst="straightConnector1">
            <a:avLst/>
          </a:prstGeom>
          <a:noFill/>
          <a:ln w="28575" cap="flat" cmpd="sng">
            <a:solidFill>
              <a:srgbClr val="F4652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comments" Target="../comments/comment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3" descr="kaist campus에 대한 이미지 검색결과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53" y="-12"/>
            <a:ext cx="914630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</a:t>
            </a:fld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1150" y="1230800"/>
            <a:ext cx="9144000" cy="2076000"/>
          </a:xfrm>
          <a:prstGeom prst="rect">
            <a:avLst/>
          </a:prstGeom>
          <a:solidFill>
            <a:srgbClr val="3F3F3F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312850" y="1222175"/>
            <a:ext cx="8520600" cy="16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rgbClr val="FFFFFF"/>
                </a:solidFill>
              </a:rPr>
              <a:t>Emergency Alert System </a:t>
            </a:r>
            <a:endParaRPr sz="40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rgbClr val="FFFFFF"/>
                </a:solidFill>
              </a:rPr>
              <a:t>for Campus Safety</a:t>
            </a:r>
            <a:endParaRPr sz="4000" b="1">
              <a:solidFill>
                <a:srgbClr val="FFFFFF"/>
              </a:solidFill>
            </a:endParaRP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1595650" y="2762975"/>
            <a:ext cx="5955000" cy="5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FFFFFF"/>
                </a:solidFill>
              </a:rPr>
              <a:t>Team CS4CS (CS for Campus Safety)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62" name="Google Shape;62;p13"/>
          <p:cNvSpPr/>
          <p:nvPr/>
        </p:nvSpPr>
        <p:spPr>
          <a:xfrm>
            <a:off x="1150" y="3975375"/>
            <a:ext cx="9144000" cy="499200"/>
          </a:xfrm>
          <a:prstGeom prst="rect">
            <a:avLst/>
          </a:prstGeom>
          <a:solidFill>
            <a:srgbClr val="3F3F3F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3"/>
          <p:cNvSpPr txBox="1"/>
          <p:nvPr/>
        </p:nvSpPr>
        <p:spPr>
          <a:xfrm>
            <a:off x="1268400" y="3922125"/>
            <a:ext cx="66072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Eunhyouk Shin, Taehyung Kwon, Inyoung Cho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/>
          <p:nvPr/>
        </p:nvSpPr>
        <p:spPr>
          <a:xfrm rot="5400000">
            <a:off x="3225302" y="1898175"/>
            <a:ext cx="775200" cy="3678600"/>
          </a:xfrm>
          <a:prstGeom prst="ellipse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/>
              <a:t>Goal 3: Alert Based on Physical Location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 altLang="ko"/>
              <a:t>10</a:t>
            </a:fld>
            <a:endParaRPr/>
          </a:p>
        </p:txBody>
      </p:sp>
      <p:sp>
        <p:nvSpPr>
          <p:cNvPr id="153" name="Google Shape;153;p22"/>
          <p:cNvSpPr txBox="1"/>
          <p:nvPr/>
        </p:nvSpPr>
        <p:spPr>
          <a:xfrm>
            <a:off x="1384200" y="1328550"/>
            <a:ext cx="6375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Send</a:t>
            </a:r>
            <a:r>
              <a:rPr lang="ko" sz="2400" b="1">
                <a:solidFill>
                  <a:srgbClr val="FF6925"/>
                </a:solidFill>
              </a:rPr>
              <a:t> </a:t>
            </a:r>
            <a:r>
              <a:rPr lang="ko" sz="2400"/>
              <a:t>alarm to users</a:t>
            </a:r>
            <a:r>
              <a:rPr lang="ko" sz="2400" b="1">
                <a:solidFill>
                  <a:srgbClr val="FF6925"/>
                </a:solidFill>
              </a:rPr>
              <a:t> nearby the accident</a:t>
            </a:r>
            <a:endParaRPr sz="2400" b="1">
              <a:solidFill>
                <a:srgbClr val="FF6925"/>
              </a:solidFill>
            </a:endParaRPr>
          </a:p>
        </p:txBody>
      </p:sp>
      <p:pic>
        <p:nvPicPr>
          <p:cNvPr id="154" name="Google Shape;154;p22" descr="Man silhouette by Anonymou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6050" y="2830837"/>
            <a:ext cx="345961" cy="989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8475" y="2069950"/>
            <a:ext cx="761100" cy="7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 descr="Man silhouette by Anonymou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4650" y="2754637"/>
            <a:ext cx="345961" cy="989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 descr="Man silhouette by Anonymou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3775" y="2883437"/>
            <a:ext cx="345961" cy="989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6200" y="2122550"/>
            <a:ext cx="761100" cy="76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6524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/>
        </p:nvSpPr>
        <p:spPr>
          <a:xfrm>
            <a:off x="99150" y="99150"/>
            <a:ext cx="8922000" cy="49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4923F"/>
                </a:solidFill>
                <a:latin typeface="Courier New"/>
                <a:ea typeface="Courier New"/>
                <a:cs typeface="Courier New"/>
                <a:sym typeface="Courier New"/>
              </a:rPr>
              <a:t>&lt;div class="Box position-absolute overflow-hidden d-none jump-to-suggestions js-jump-to-suggestions-container"&gt;</a:t>
            </a:r>
            <a:endParaRPr b="1">
              <a:solidFill>
                <a:srgbClr val="F4923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4923F"/>
                </a:solidFill>
                <a:latin typeface="Courier New"/>
                <a:ea typeface="Courier New"/>
                <a:cs typeface="Courier New"/>
                <a:sym typeface="Courier New"/>
              </a:rPr>
              <a:t>&lt;ul class="d-none js-jump-to-suggestions-template-container"&gt;</a:t>
            </a:r>
            <a:endParaRPr b="1">
              <a:solidFill>
                <a:srgbClr val="F4923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4923F"/>
                </a:solidFill>
                <a:latin typeface="Courier New"/>
                <a:ea typeface="Courier New"/>
                <a:cs typeface="Courier New"/>
                <a:sym typeface="Courier New"/>
              </a:rPr>
              <a:t>&lt;li class="d-flex flex-justify-start flex-items-center p-0 f5 navigation-item js-navigation-item"&gt;</a:t>
            </a:r>
            <a:endParaRPr b="1">
              <a:solidFill>
                <a:srgbClr val="F4923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4923F"/>
                </a:solidFill>
                <a:latin typeface="Courier New"/>
                <a:ea typeface="Courier New"/>
                <a:cs typeface="Courier New"/>
                <a:sym typeface="Courier New"/>
              </a:rPr>
              <a:t>&lt;a tabindex="-1" class="no-underline d-flex flex-auto flex-items-center p-2 jump-to-suggestions-path js-jump-to-suggestion-path js-navigation-open" href=""&gt;</a:t>
            </a:r>
            <a:endParaRPr b="1">
              <a:solidFill>
                <a:srgbClr val="F4923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4923F"/>
                </a:solidFill>
                <a:latin typeface="Courier New"/>
                <a:ea typeface="Courier New"/>
                <a:cs typeface="Courier New"/>
                <a:sym typeface="Courier New"/>
              </a:rPr>
              <a:t>&lt;div class="jump-to-octicon js-jump-to-octicon mr-2 text-center d-none"&gt;</a:t>
            </a:r>
            <a:endParaRPr b="1">
              <a:solidFill>
                <a:srgbClr val="F4923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4923F"/>
                </a:solidFill>
                <a:latin typeface="Courier New"/>
                <a:ea typeface="Courier New"/>
                <a:cs typeface="Courier New"/>
                <a:sym typeface="Courier New"/>
              </a:rPr>
              <a:t>&lt;svg height="16" width="16" class="octicon octicon-repo flex-shrink-0 js-jump-to-octicon-repo d-none" title="Repository" aria-label="Repository" viewBox="0 0 12 16" version="1.1" role="img"&gt;&lt;path fill-rule="evenodd" d="M4 9H3V8h1v1zm0-3H3v1h1V6zm0-2H3v1h1V4zm0-2H3v1h1V2zm8-1v12c0 .55-.45 1-1 1H6v2l-1.5-1.5L3 16v-2H1c-.55 0-1-.45-1-1V1c0-.55.45-1 1-1h10c.55 0 1 .45 1 1zm-1 10H1v2h2v-1h3v1h5v-2zm0-10H2v9h9V1z"/&gt;&lt;/svg&gt;</a:t>
            </a:r>
            <a:endParaRPr b="1">
              <a:solidFill>
                <a:srgbClr val="F4923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4923F"/>
                </a:solidFill>
                <a:latin typeface="Courier New"/>
                <a:ea typeface="Courier New"/>
                <a:cs typeface="Courier New"/>
                <a:sym typeface="Courier New"/>
              </a:rPr>
              <a:t>&lt;svg height="16" width="16" class="octicon octicon-project flex-shrink-0 js-jump-to-octicon-project d-none" title="Project" aria-label="Project" viewBox="0 0 15 16" version="1.1" role="img"&gt;&lt;path fill-rule="evenodd" d="M10 12h3V2h-3v10zm-4-2h3V2H6v8zm-4 4h3V2H2v12zm-1 1h13V1H1v14zM14 0H1a1 1 0 0 0-1 1v14a1 1 0 0 0 1 1h13a1 1 0 0 0 1-1V1a1 1 0 0 0-1-1z"/&gt;&lt;/svg&gt;</a:t>
            </a:r>
            <a:endParaRPr b="1">
              <a:solidFill>
                <a:srgbClr val="F4923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4923F"/>
                </a:solidFill>
                <a:latin typeface="Courier New"/>
                <a:ea typeface="Courier New"/>
                <a:cs typeface="Courier New"/>
                <a:sym typeface="Courier New"/>
              </a:rPr>
              <a:t>&lt;svg height="16" width="16" class="octicon octicon-search flex-shrink-0 js-jump-to-octicon-search d-none" title="Search" aria-label="Search" viewBox="0 0 16 16" version="1.1" role="img"&gt;&lt;path fill-rule="evenodd" d="M15.7 </a:t>
            </a:r>
            <a:endParaRPr b="1">
              <a:solidFill>
                <a:srgbClr val="F4923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4" name="Google Shape;164;p23"/>
          <p:cNvSpPr txBox="1">
            <a:spLocks noGrp="1"/>
          </p:cNvSpPr>
          <p:nvPr>
            <p:ph type="title"/>
          </p:nvPr>
        </p:nvSpPr>
        <p:spPr>
          <a:xfrm>
            <a:off x="0" y="2074700"/>
            <a:ext cx="9144000" cy="1082700"/>
          </a:xfrm>
          <a:prstGeom prst="rect">
            <a:avLst/>
          </a:prstGeom>
          <a:solidFill>
            <a:srgbClr val="000000">
              <a:alpha val="4538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b="1" i="1">
                <a:solidFill>
                  <a:srgbClr val="FFFFFF"/>
                </a:solidFill>
              </a:rPr>
              <a:t>Video &amp; Live Demo</a:t>
            </a:r>
            <a:endParaRPr sz="3600" i="1">
              <a:solidFill>
                <a:srgbClr val="FFFFFF"/>
              </a:solidFill>
            </a:endParaRPr>
          </a:p>
        </p:txBody>
      </p:sp>
      <p:sp>
        <p:nvSpPr>
          <p:cNvPr id="165" name="Google Shape;16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11</a:t>
            </a:fld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rgbClr val="000000"/>
                </a:solidFill>
              </a:rPr>
              <a:t>Implementations &amp; Benefits</a:t>
            </a:r>
            <a:endParaRPr b="1" dirty="0">
              <a:solidFill>
                <a:srgbClr val="000000"/>
              </a:solidFill>
            </a:endParaRPr>
          </a:p>
        </p:txBody>
      </p:sp>
      <p:sp>
        <p:nvSpPr>
          <p:cNvPr id="171" name="Google Shape;171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 altLang="ko"/>
              <a:t>12</a:t>
            </a:fld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000000"/>
                </a:solidFill>
              </a:rPr>
              <a:t>Live Demo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78" name="Google Shape;178;p25"/>
          <p:cNvSpPr txBox="1">
            <a:spLocks noGrp="1"/>
          </p:cNvSpPr>
          <p:nvPr>
            <p:ph type="body" idx="1"/>
          </p:nvPr>
        </p:nvSpPr>
        <p:spPr>
          <a:xfrm>
            <a:off x="282703" y="1883125"/>
            <a:ext cx="5142300" cy="6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ko" sz="2200" b="1">
                <a:solidFill>
                  <a:srgbClr val="000000"/>
                </a:solidFill>
              </a:rPr>
              <a:t>Reporting accident in N1 building</a:t>
            </a:r>
            <a:endParaRPr sz="2200" b="1">
              <a:solidFill>
                <a:srgbClr val="000000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ko" sz="2200" b="1">
                <a:solidFill>
                  <a:srgbClr val="000000"/>
                </a:solidFill>
              </a:rPr>
              <a:t>You can hear a </a:t>
            </a:r>
            <a:r>
              <a:rPr lang="ko" sz="2200" b="1">
                <a:solidFill>
                  <a:srgbClr val="FF6925"/>
                </a:solidFill>
              </a:rPr>
              <a:t>siren</a:t>
            </a:r>
            <a:r>
              <a:rPr lang="ko" sz="2200" b="1">
                <a:solidFill>
                  <a:srgbClr val="000000"/>
                </a:solidFill>
              </a:rPr>
              <a:t> when accident is reported </a:t>
            </a:r>
            <a:r>
              <a:rPr lang="ko" sz="2200" b="1">
                <a:solidFill>
                  <a:srgbClr val="FF6925"/>
                </a:solidFill>
              </a:rPr>
              <a:t>nearby</a:t>
            </a:r>
            <a:r>
              <a:rPr lang="ko" sz="2200" b="1">
                <a:solidFill>
                  <a:srgbClr val="000000"/>
                </a:solidFill>
              </a:rPr>
              <a:t>.</a:t>
            </a:r>
            <a:endParaRPr sz="2200" b="1">
              <a:solidFill>
                <a:srgbClr val="000000"/>
              </a:solidFill>
            </a:endParaRPr>
          </a:p>
        </p:txBody>
      </p:sp>
      <p:sp>
        <p:nvSpPr>
          <p:cNvPr id="179" name="Google Shape;179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 altLang="ko"/>
              <a:t>13</a:t>
            </a:fld>
            <a:endParaRPr/>
          </a:p>
        </p:txBody>
      </p:sp>
      <p:pic>
        <p:nvPicPr>
          <p:cNvPr id="180" name="Google Shape;1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475" y="1965799"/>
            <a:ext cx="1909725" cy="17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000000"/>
                </a:solidFill>
              </a:rPr>
              <a:t>Video Demo: Approaching User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86" name="Google Shape;186;p26"/>
          <p:cNvSpPr txBox="1">
            <a:spLocks noGrp="1"/>
          </p:cNvSpPr>
          <p:nvPr>
            <p:ph type="body" idx="1"/>
          </p:nvPr>
        </p:nvSpPr>
        <p:spPr>
          <a:xfrm>
            <a:off x="259100" y="3992182"/>
            <a:ext cx="8520600" cy="6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ko" sz="2200" b="1" dirty="0">
                <a:solidFill>
                  <a:srgbClr val="FF6925"/>
                </a:solidFill>
              </a:rPr>
              <a:t>No immediate</a:t>
            </a:r>
            <a:r>
              <a:rPr lang="ko" sz="2200" b="1" dirty="0">
                <a:solidFill>
                  <a:srgbClr val="000000"/>
                </a:solidFill>
              </a:rPr>
              <a:t> </a:t>
            </a:r>
            <a:r>
              <a:rPr lang="ko" sz="2200" b="1" dirty="0">
                <a:solidFill>
                  <a:srgbClr val="FF6925"/>
                </a:solidFill>
              </a:rPr>
              <a:t>alarm</a:t>
            </a:r>
            <a:r>
              <a:rPr lang="ko" sz="2200" b="1" dirty="0">
                <a:solidFill>
                  <a:srgbClr val="000000"/>
                </a:solidFill>
              </a:rPr>
              <a:t> for user </a:t>
            </a:r>
            <a:r>
              <a:rPr lang="ko" sz="2200" b="1" dirty="0">
                <a:solidFill>
                  <a:srgbClr val="FF6925"/>
                </a:solidFill>
              </a:rPr>
              <a:t>outside</a:t>
            </a:r>
            <a:r>
              <a:rPr lang="ko" sz="2200" b="1" dirty="0">
                <a:solidFill>
                  <a:srgbClr val="000000"/>
                </a:solidFill>
              </a:rPr>
              <a:t> the danger circle.</a:t>
            </a:r>
            <a:endParaRPr sz="2200" b="1" dirty="0">
              <a:solidFill>
                <a:srgbClr val="000000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ko" sz="2200" b="1" dirty="0">
                <a:solidFill>
                  <a:srgbClr val="FF6925"/>
                </a:solidFill>
              </a:rPr>
              <a:t>Trigger alarm</a:t>
            </a:r>
            <a:r>
              <a:rPr lang="ko" sz="2200" b="1" dirty="0">
                <a:solidFill>
                  <a:srgbClr val="000000"/>
                </a:solidFill>
              </a:rPr>
              <a:t> to user who </a:t>
            </a:r>
            <a:r>
              <a:rPr lang="ko" sz="2200" b="1" dirty="0">
                <a:solidFill>
                  <a:srgbClr val="FF6925"/>
                </a:solidFill>
              </a:rPr>
              <a:t>walks in later.</a:t>
            </a:r>
            <a:endParaRPr sz="2200" b="1" dirty="0">
              <a:solidFill>
                <a:srgbClr val="FF6925"/>
              </a:solidFill>
            </a:endParaRPr>
          </a:p>
        </p:txBody>
      </p:sp>
      <p:sp>
        <p:nvSpPr>
          <p:cNvPr id="187" name="Google Shape;187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 altLang="ko"/>
              <a:t>14</a:t>
            </a:fld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6524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/>
          <p:nvPr/>
        </p:nvSpPr>
        <p:spPr>
          <a:xfrm>
            <a:off x="99150" y="99150"/>
            <a:ext cx="8922000" cy="49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4923F"/>
                </a:solidFill>
                <a:latin typeface="Courier New"/>
                <a:ea typeface="Courier New"/>
                <a:cs typeface="Courier New"/>
                <a:sym typeface="Courier New"/>
              </a:rPr>
              <a:t>&lt;div class="Box position-absolute overflow-hidden d-none jump-to-suggestions js-jump-to-suggestions-container"&gt;</a:t>
            </a:r>
            <a:endParaRPr b="1">
              <a:solidFill>
                <a:srgbClr val="F4923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4923F"/>
                </a:solidFill>
                <a:latin typeface="Courier New"/>
                <a:ea typeface="Courier New"/>
                <a:cs typeface="Courier New"/>
                <a:sym typeface="Courier New"/>
              </a:rPr>
              <a:t>&lt;ul class="d-none js-jump-to-suggestions-template-container"&gt;</a:t>
            </a:r>
            <a:endParaRPr b="1">
              <a:solidFill>
                <a:srgbClr val="F4923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4923F"/>
                </a:solidFill>
                <a:latin typeface="Courier New"/>
                <a:ea typeface="Courier New"/>
                <a:cs typeface="Courier New"/>
                <a:sym typeface="Courier New"/>
              </a:rPr>
              <a:t>&lt;li class="d-flex flex-justify-start flex-items-center p-0 f5 navigation-item js-navigation-item"&gt;</a:t>
            </a:r>
            <a:endParaRPr b="1">
              <a:solidFill>
                <a:srgbClr val="F4923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4923F"/>
                </a:solidFill>
                <a:latin typeface="Courier New"/>
                <a:ea typeface="Courier New"/>
                <a:cs typeface="Courier New"/>
                <a:sym typeface="Courier New"/>
              </a:rPr>
              <a:t>&lt;a tabindex="-1" class="no-underline d-flex flex-auto flex-items-center p-2 jump-to-suggestions-path js-jump-to-suggestion-path js-navigation-open" href=""&gt;</a:t>
            </a:r>
            <a:endParaRPr b="1">
              <a:solidFill>
                <a:srgbClr val="F4923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4923F"/>
                </a:solidFill>
                <a:latin typeface="Courier New"/>
                <a:ea typeface="Courier New"/>
                <a:cs typeface="Courier New"/>
                <a:sym typeface="Courier New"/>
              </a:rPr>
              <a:t>&lt;div class="jump-to-octicon js-jump-to-octicon mr-2 text-center d-none"&gt;</a:t>
            </a:r>
            <a:endParaRPr b="1">
              <a:solidFill>
                <a:srgbClr val="F4923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4923F"/>
                </a:solidFill>
                <a:latin typeface="Courier New"/>
                <a:ea typeface="Courier New"/>
                <a:cs typeface="Courier New"/>
                <a:sym typeface="Courier New"/>
              </a:rPr>
              <a:t>&lt;svg height="16" width="16" class="octicon octicon-repo flex-shrink-0 js-jump-to-octicon-repo d-none" title="Repository" aria-label="Repository" viewBox="0 0 12 16" version="1.1" role="img"&gt;&lt;path fill-rule="evenodd" d="M4 9H3V8h1v1zm0-3H3v1h1V6zm0-2H3v1h1V4zm0-2H3v1h1V2zm8-1v12c0 .55-.45 1-1 1H6v2l-1.5-1.5L3 16v-2H1c-.55 0-1-.45-1-1V1c0-.55.45-1 1-1h10c.55 0 1 .45 1 1zm-1 10H1v2h2v-1h3v1h5v-2zm0-10H2v9h9V1z"/&gt;&lt;/svg&gt;</a:t>
            </a:r>
            <a:endParaRPr b="1">
              <a:solidFill>
                <a:srgbClr val="F4923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4923F"/>
                </a:solidFill>
                <a:latin typeface="Courier New"/>
                <a:ea typeface="Courier New"/>
                <a:cs typeface="Courier New"/>
                <a:sym typeface="Courier New"/>
              </a:rPr>
              <a:t>&lt;svg height="16" width="16" class="octicon octicon-project flex-shrink-0 js-jump-to-octicon-project d-none" title="Project" aria-label="Project" viewBox="0 0 15 16" version="1.1" role="img"&gt;&lt;path fill-rule="evenodd" d="M10 12h3V2h-3v10zm-4-2h3V2H6v8zm-4 4h3V2H2v12zm-1 1h13V1H1v14zM14 0H1a1 1 0 0 0-1 1v14a1 1 0 0 0 1 1h13a1 1 0 0 0 1-1V1a1 1 0 0 0-1-1z"/&gt;&lt;/svg&gt;</a:t>
            </a:r>
            <a:endParaRPr b="1">
              <a:solidFill>
                <a:srgbClr val="F4923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4923F"/>
                </a:solidFill>
                <a:latin typeface="Courier New"/>
                <a:ea typeface="Courier New"/>
                <a:cs typeface="Courier New"/>
                <a:sym typeface="Courier New"/>
              </a:rPr>
              <a:t>&lt;svg height="16" width="16" class="octicon octicon-search flex-shrink-0 js-jump-to-octicon-search d-none" title="Search" aria-label="Search" viewBox="0 0 16 16" version="1.1" role="img"&gt;&lt;path fill-rule="evenodd" d="M15.7 </a:t>
            </a:r>
            <a:endParaRPr b="1">
              <a:solidFill>
                <a:srgbClr val="F4923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4" name="Google Shape;194;p27"/>
          <p:cNvSpPr txBox="1">
            <a:spLocks noGrp="1"/>
          </p:cNvSpPr>
          <p:nvPr>
            <p:ph type="title"/>
          </p:nvPr>
        </p:nvSpPr>
        <p:spPr>
          <a:xfrm>
            <a:off x="0" y="2074700"/>
            <a:ext cx="9144000" cy="1082700"/>
          </a:xfrm>
          <a:prstGeom prst="rect">
            <a:avLst/>
          </a:prstGeom>
          <a:solidFill>
            <a:srgbClr val="000000">
              <a:alpha val="4538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b="1" i="1">
                <a:solidFill>
                  <a:srgbClr val="FFFFFF"/>
                </a:solidFill>
              </a:rPr>
              <a:t>Conclusion</a:t>
            </a:r>
            <a:endParaRPr sz="3600" i="1">
              <a:solidFill>
                <a:srgbClr val="FFFFFF"/>
              </a:solidFill>
            </a:endParaRPr>
          </a:p>
        </p:txBody>
      </p:sp>
      <p:sp>
        <p:nvSpPr>
          <p:cNvPr id="195" name="Google Shape;19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People Asked Us….</a:t>
            </a:r>
            <a:endParaRPr b="1"/>
          </a:p>
        </p:txBody>
      </p:sp>
      <p:sp>
        <p:nvSpPr>
          <p:cNvPr id="201" name="Google Shape;201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 altLang="ko"/>
              <a:t>16</a:t>
            </a:fld>
            <a:endParaRPr/>
          </a:p>
        </p:txBody>
      </p:sp>
      <p:sp>
        <p:nvSpPr>
          <p:cNvPr id="202" name="Google Shape;202;p28"/>
          <p:cNvSpPr txBox="1"/>
          <p:nvPr/>
        </p:nvSpPr>
        <p:spPr>
          <a:xfrm>
            <a:off x="311700" y="1531201"/>
            <a:ext cx="8520600" cy="1346400"/>
          </a:xfrm>
          <a:prstGeom prst="rect">
            <a:avLst/>
          </a:prstGeom>
          <a:noFill/>
          <a:ln w="76200" cap="flat" cmpd="sng">
            <a:solidFill>
              <a:srgbClr val="FF69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solidFill>
                  <a:srgbClr val="000000"/>
                </a:solidFill>
              </a:rPr>
              <a:t>“</a:t>
            </a:r>
            <a:r>
              <a:rPr lang="ko" sz="2200" b="1"/>
              <a:t>Why don’t you just </a:t>
            </a:r>
            <a:r>
              <a:rPr lang="ko" sz="2200" b="1">
                <a:solidFill>
                  <a:srgbClr val="FF6925"/>
                </a:solidFill>
              </a:rPr>
              <a:t>notify every people</a:t>
            </a:r>
            <a:r>
              <a:rPr lang="ko" sz="2200" b="1"/>
              <a:t> of an accident?</a:t>
            </a:r>
            <a:r>
              <a:rPr lang="ko" sz="2200" b="1">
                <a:solidFill>
                  <a:srgbClr val="000000"/>
                </a:solidFill>
              </a:rPr>
              <a:t>”</a:t>
            </a:r>
            <a:endParaRPr sz="2200" b="1">
              <a:solidFill>
                <a:srgbClr val="595959"/>
              </a:solidFill>
            </a:endParaRPr>
          </a:p>
        </p:txBody>
      </p:sp>
      <p:sp>
        <p:nvSpPr>
          <p:cNvPr id="203" name="Google Shape;203;p28"/>
          <p:cNvSpPr txBox="1">
            <a:spLocks noGrp="1"/>
          </p:cNvSpPr>
          <p:nvPr>
            <p:ph type="body" idx="1"/>
          </p:nvPr>
        </p:nvSpPr>
        <p:spPr>
          <a:xfrm>
            <a:off x="311700" y="3459200"/>
            <a:ext cx="8520600" cy="11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solidFill>
                  <a:srgbClr val="FF6925"/>
                </a:solidFill>
              </a:rPr>
              <a:t>Great!</a:t>
            </a:r>
            <a:r>
              <a:rPr lang="ko" sz="2200" b="1">
                <a:solidFill>
                  <a:srgbClr val="000000"/>
                </a:solidFill>
              </a:rPr>
              <a:t> </a:t>
            </a:r>
            <a:endParaRPr sz="2200" b="1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2200" b="1">
                <a:solidFill>
                  <a:srgbClr val="000000"/>
                </a:solidFill>
              </a:rPr>
              <a:t>We also want to! </a:t>
            </a:r>
            <a:r>
              <a:rPr lang="ko" sz="2200" b="1">
                <a:solidFill>
                  <a:srgbClr val="FF6925"/>
                </a:solidFill>
              </a:rPr>
              <a:t>However</a:t>
            </a:r>
            <a:r>
              <a:rPr lang="ko" sz="2200" b="1">
                <a:solidFill>
                  <a:srgbClr val="000000"/>
                </a:solidFill>
              </a:rPr>
              <a:t>….</a:t>
            </a:r>
            <a:endParaRPr sz="2200"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solidFill>
                  <a:srgbClr val="000000"/>
                </a:solidFill>
              </a:rPr>
              <a:t>Class Project to the Real World</a:t>
            </a:r>
            <a:endParaRPr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209" name="Google Shape;209;p29"/>
          <p:cNvSpPr txBox="1">
            <a:spLocks noGrp="1"/>
          </p:cNvSpPr>
          <p:nvPr>
            <p:ph type="body" idx="1"/>
          </p:nvPr>
        </p:nvSpPr>
        <p:spPr>
          <a:xfrm>
            <a:off x="311700" y="1187425"/>
            <a:ext cx="8520600" cy="3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ko" sz="2200" b="1">
                <a:solidFill>
                  <a:srgbClr val="000000"/>
                </a:solidFill>
              </a:rPr>
              <a:t>We want to apply our good solution to </a:t>
            </a:r>
            <a:r>
              <a:rPr lang="ko" sz="2200" b="1">
                <a:solidFill>
                  <a:srgbClr val="FF6925"/>
                </a:solidFill>
              </a:rPr>
              <a:t>the real world</a:t>
            </a:r>
            <a:endParaRPr sz="2200" b="1">
              <a:solidFill>
                <a:srgbClr val="FF6925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2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2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2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200" b="1">
              <a:solidFill>
                <a:srgbClr val="000000"/>
              </a:solidFill>
            </a:endParaRPr>
          </a:p>
          <a:p>
            <a:pPr marL="457200" lvl="0" indent="-3683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ko" sz="2200" b="1">
                <a:solidFill>
                  <a:srgbClr val="000000"/>
                </a:solidFill>
              </a:rPr>
              <a:t>Have to consider </a:t>
            </a:r>
            <a:r>
              <a:rPr lang="ko" sz="2200" b="1">
                <a:solidFill>
                  <a:srgbClr val="FF6925"/>
                </a:solidFill>
              </a:rPr>
              <a:t>whether </a:t>
            </a:r>
            <a:r>
              <a:rPr lang="ko" sz="2200" b="1">
                <a:solidFill>
                  <a:srgbClr val="000000"/>
                </a:solidFill>
              </a:rPr>
              <a:t>the school </a:t>
            </a:r>
            <a:r>
              <a:rPr lang="ko" sz="2200" b="1">
                <a:solidFill>
                  <a:srgbClr val="FF6925"/>
                </a:solidFill>
              </a:rPr>
              <a:t>approve</a:t>
            </a:r>
            <a:r>
              <a:rPr lang="ko" sz="2200" b="1">
                <a:solidFill>
                  <a:srgbClr val="000000"/>
                </a:solidFill>
              </a:rPr>
              <a:t> this solution</a:t>
            </a:r>
            <a:endParaRPr sz="2200" b="1">
              <a:solidFill>
                <a:srgbClr val="000000"/>
              </a:solidFill>
            </a:endParaRPr>
          </a:p>
        </p:txBody>
      </p:sp>
      <p:sp>
        <p:nvSpPr>
          <p:cNvPr id="210" name="Google Shape;210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 altLang="ko"/>
              <a:t>17</a:t>
            </a:fld>
            <a:endParaRPr/>
          </a:p>
        </p:txBody>
      </p:sp>
      <p:pic>
        <p:nvPicPr>
          <p:cNvPr id="211" name="Google Shape;2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2587" y="1698897"/>
            <a:ext cx="3938825" cy="249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solidFill>
                  <a:srgbClr val="000000"/>
                </a:solidFill>
              </a:rPr>
              <a:t>School Wants Careful Actions</a:t>
            </a:r>
            <a:endParaRPr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217" name="Google Shape;217;p30"/>
          <p:cNvSpPr txBox="1">
            <a:spLocks noGrp="1"/>
          </p:cNvSpPr>
          <p:nvPr>
            <p:ph type="body" idx="1"/>
          </p:nvPr>
        </p:nvSpPr>
        <p:spPr>
          <a:xfrm>
            <a:off x="311700" y="4175900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ko" sz="2200" b="1">
                <a:solidFill>
                  <a:srgbClr val="000000"/>
                </a:solidFill>
              </a:rPr>
              <a:t>Don’t want to make </a:t>
            </a:r>
            <a:r>
              <a:rPr lang="ko" sz="2200" b="1">
                <a:solidFill>
                  <a:srgbClr val="FF6925"/>
                </a:solidFill>
              </a:rPr>
              <a:t>unnecessary </a:t>
            </a:r>
            <a:r>
              <a:rPr lang="ko" sz="2200" b="1">
                <a:solidFill>
                  <a:srgbClr val="000000"/>
                </a:solidFill>
              </a:rPr>
              <a:t>confusion</a:t>
            </a:r>
            <a:endParaRPr sz="2200" b="1">
              <a:solidFill>
                <a:srgbClr val="000000"/>
              </a:solidFill>
            </a:endParaRPr>
          </a:p>
        </p:txBody>
      </p:sp>
      <p:sp>
        <p:nvSpPr>
          <p:cNvPr id="218" name="Google Shape;218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 altLang="ko"/>
              <a:t>18</a:t>
            </a:fld>
            <a:endParaRPr/>
          </a:p>
        </p:txBody>
      </p:sp>
      <p:sp>
        <p:nvSpPr>
          <p:cNvPr id="219" name="Google Shape;219;p30"/>
          <p:cNvSpPr txBox="1"/>
          <p:nvPr/>
        </p:nvSpPr>
        <p:spPr>
          <a:xfrm>
            <a:off x="885150" y="1252200"/>
            <a:ext cx="7373700" cy="27915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000000"/>
                </a:solidFill>
                <a:latin typeface="Dotum"/>
                <a:ea typeface="Dotum"/>
                <a:cs typeface="Dotum"/>
                <a:sym typeface="Dotum"/>
              </a:rPr>
              <a:t>안녕하세요? </a:t>
            </a:r>
            <a:endParaRPr sz="1700">
              <a:solidFill>
                <a:srgbClr val="000000"/>
              </a:solidFill>
              <a:latin typeface="Dotum"/>
              <a:ea typeface="Dotum"/>
              <a:cs typeface="Dotum"/>
              <a:sym typeface="Dotum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000000"/>
                </a:solidFill>
                <a:latin typeface="Dotum"/>
                <a:ea typeface="Dotum"/>
                <a:cs typeface="Dotum"/>
                <a:sym typeface="Dotum"/>
              </a:rPr>
              <a:t>안전팀장 이상철입니다. </a:t>
            </a:r>
            <a:endParaRPr sz="1700">
              <a:solidFill>
                <a:srgbClr val="000000"/>
              </a:solidFill>
              <a:latin typeface="Dotum"/>
              <a:ea typeface="Dotum"/>
              <a:cs typeface="Dotum"/>
              <a:sym typeface="Dot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000000"/>
                </a:solidFill>
                <a:latin typeface="Dotum"/>
                <a:ea typeface="Dotum"/>
                <a:cs typeface="Dotum"/>
                <a:sym typeface="Dotum"/>
              </a:rPr>
              <a:t>				</a:t>
            </a:r>
            <a:endParaRPr sz="1700">
              <a:solidFill>
                <a:srgbClr val="000000"/>
              </a:solidFill>
              <a:latin typeface="Dotum"/>
              <a:ea typeface="Dotum"/>
              <a:cs typeface="Dotum"/>
              <a:sym typeface="Dot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000000"/>
                </a:solidFill>
                <a:latin typeface="Dotum"/>
                <a:ea typeface="Dotum"/>
                <a:cs typeface="Dotum"/>
                <a:sym typeface="Dotum"/>
              </a:rPr>
              <a:t>       올 들어 우리학교에서 여러 건의 실험실 사고가 있었지만 </a:t>
            </a:r>
            <a:endParaRPr sz="1700">
              <a:solidFill>
                <a:srgbClr val="000000"/>
              </a:solidFill>
              <a:latin typeface="Dotum"/>
              <a:ea typeface="Dotum"/>
              <a:cs typeface="Dotum"/>
              <a:sym typeface="Dotum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000000"/>
                </a:solidFill>
                <a:latin typeface="Dotum"/>
                <a:ea typeface="Dotum"/>
                <a:cs typeface="Dotum"/>
                <a:sym typeface="Dotum"/>
              </a:rPr>
              <a:t>이처럼 </a:t>
            </a:r>
            <a:r>
              <a:rPr lang="ko" sz="1700" b="1">
                <a:solidFill>
                  <a:srgbClr val="FF6925"/>
                </a:solidFill>
                <a:latin typeface="Dotum"/>
                <a:ea typeface="Dotum"/>
                <a:cs typeface="Dotum"/>
                <a:sym typeface="Dotum"/>
              </a:rPr>
              <a:t>포털에 사고사실을 알리는 경우</a:t>
            </a:r>
            <a:r>
              <a:rPr lang="ko" sz="1700">
                <a:solidFill>
                  <a:srgbClr val="000000"/>
                </a:solidFill>
                <a:latin typeface="Dotum"/>
                <a:ea typeface="Dotum"/>
                <a:cs typeface="Dotum"/>
                <a:sym typeface="Dotum"/>
              </a:rPr>
              <a:t>는 극히 </a:t>
            </a:r>
            <a:r>
              <a:rPr lang="ko" sz="1700" b="1">
                <a:solidFill>
                  <a:srgbClr val="FF6925"/>
                </a:solidFill>
                <a:latin typeface="Dotum"/>
                <a:ea typeface="Dotum"/>
                <a:cs typeface="Dotum"/>
                <a:sym typeface="Dotum"/>
              </a:rPr>
              <a:t>이례적</a:t>
            </a:r>
            <a:r>
              <a:rPr lang="ko" sz="1700">
                <a:solidFill>
                  <a:srgbClr val="000000"/>
                </a:solidFill>
                <a:latin typeface="Dotum"/>
                <a:ea typeface="Dotum"/>
                <a:cs typeface="Dotum"/>
                <a:sym typeface="Dotum"/>
              </a:rPr>
              <a:t>입니다. </a:t>
            </a:r>
            <a:endParaRPr sz="1700">
              <a:solidFill>
                <a:srgbClr val="000000"/>
              </a:solidFill>
              <a:latin typeface="Dotum"/>
              <a:ea typeface="Dotum"/>
              <a:cs typeface="Dotum"/>
              <a:sym typeface="Dotum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00000"/>
              </a:solidFill>
              <a:latin typeface="Dotum"/>
              <a:ea typeface="Dotum"/>
              <a:cs typeface="Dotum"/>
              <a:sym typeface="Dotum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000000"/>
                </a:solidFill>
                <a:latin typeface="Dotum"/>
                <a:ea typeface="Dotum"/>
                <a:cs typeface="Dotum"/>
                <a:sym typeface="Dotum"/>
              </a:rPr>
              <a:t>그럼에도, 본래 목적과 다르게 왜곡, 확대재생산, 사실관계 확인 없는</a:t>
            </a:r>
            <a:r>
              <a:rPr lang="ko" sz="1700" b="1">
                <a:solidFill>
                  <a:srgbClr val="FF6925"/>
                </a:solidFill>
                <a:latin typeface="Dotum"/>
                <a:ea typeface="Dotum"/>
                <a:cs typeface="Dotum"/>
                <a:sym typeface="Dotum"/>
              </a:rPr>
              <a:t> 기사화 등의 부작용</a:t>
            </a:r>
            <a:r>
              <a:rPr lang="ko" sz="1700">
                <a:solidFill>
                  <a:srgbClr val="000000"/>
                </a:solidFill>
                <a:latin typeface="Dotum"/>
                <a:ea typeface="Dotum"/>
                <a:cs typeface="Dotum"/>
                <a:sym typeface="Dotum"/>
              </a:rPr>
              <a:t>을 경계하여 더욱 신중한 대처가 필요합니다. </a:t>
            </a:r>
            <a:endParaRPr sz="1700">
              <a:solidFill>
                <a:srgbClr val="000000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220" name="Google Shape;220;p30"/>
          <p:cNvSpPr txBox="1"/>
          <p:nvPr/>
        </p:nvSpPr>
        <p:spPr>
          <a:xfrm>
            <a:off x="1813175" y="2820325"/>
            <a:ext cx="44334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6925"/>
                </a:solidFill>
              </a:rPr>
              <a:t>“it is very exceptional to notify an accident in Portal”</a:t>
            </a:r>
            <a:endParaRPr>
              <a:solidFill>
                <a:srgbClr val="FF6925"/>
              </a:solidFill>
            </a:endParaRPr>
          </a:p>
        </p:txBody>
      </p:sp>
      <p:sp>
        <p:nvSpPr>
          <p:cNvPr id="221" name="Google Shape;221;p30"/>
          <p:cNvSpPr txBox="1"/>
          <p:nvPr/>
        </p:nvSpPr>
        <p:spPr>
          <a:xfrm>
            <a:off x="1241238" y="3696582"/>
            <a:ext cx="40776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6925"/>
                </a:solidFill>
              </a:rPr>
              <a:t>“side effects such as hasty newspaper prints”</a:t>
            </a:r>
            <a:endParaRPr>
              <a:solidFill>
                <a:srgbClr val="FF6925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solidFill>
                  <a:srgbClr val="000000"/>
                </a:solidFill>
              </a:rPr>
              <a:t>Need Compromise</a:t>
            </a:r>
            <a:endParaRPr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227" name="Google Shape;227;p31"/>
          <p:cNvSpPr txBox="1">
            <a:spLocks noGrp="1"/>
          </p:cNvSpPr>
          <p:nvPr>
            <p:ph type="body" idx="1"/>
          </p:nvPr>
        </p:nvSpPr>
        <p:spPr>
          <a:xfrm>
            <a:off x="4705800" y="1759425"/>
            <a:ext cx="3900300" cy="20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ko" sz="2200" b="1">
                <a:solidFill>
                  <a:srgbClr val="FF6925"/>
                </a:solidFill>
              </a:rPr>
              <a:t>Direct </a:t>
            </a:r>
            <a:r>
              <a:rPr lang="ko" sz="2200" b="1">
                <a:solidFill>
                  <a:schemeClr val="dk1"/>
                </a:solidFill>
              </a:rPr>
              <a:t>alert</a:t>
            </a:r>
            <a:endParaRPr sz="2200" b="1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ko" sz="2200" b="1">
                <a:solidFill>
                  <a:schemeClr val="dk1"/>
                </a:solidFill>
              </a:rPr>
              <a:t>Only to </a:t>
            </a:r>
            <a:r>
              <a:rPr lang="ko" sz="2200" b="1">
                <a:solidFill>
                  <a:srgbClr val="FF6925"/>
                </a:solidFill>
              </a:rPr>
              <a:t>nearby </a:t>
            </a:r>
            <a:r>
              <a:rPr lang="ko" sz="2200" b="1">
                <a:solidFill>
                  <a:schemeClr val="dk1"/>
                </a:solidFill>
              </a:rPr>
              <a:t>users</a:t>
            </a:r>
            <a:endParaRPr sz="2200" b="1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ko" sz="2200" b="1">
                <a:solidFill>
                  <a:schemeClr val="dk1"/>
                </a:solidFill>
              </a:rPr>
              <a:t>And </a:t>
            </a:r>
            <a:r>
              <a:rPr lang="ko" sz="2200" b="1">
                <a:solidFill>
                  <a:srgbClr val="FF6925"/>
                </a:solidFill>
              </a:rPr>
              <a:t>approaching </a:t>
            </a:r>
            <a:r>
              <a:rPr lang="ko" sz="2200" b="1">
                <a:solidFill>
                  <a:schemeClr val="dk1"/>
                </a:solidFill>
              </a:rPr>
              <a:t>users</a:t>
            </a:r>
            <a:endParaRPr sz="2200" b="1">
              <a:solidFill>
                <a:schemeClr val="dk1"/>
              </a:solidFill>
            </a:endParaRPr>
          </a:p>
        </p:txBody>
      </p:sp>
      <p:sp>
        <p:nvSpPr>
          <p:cNvPr id="228" name="Google Shape;228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 altLang="ko"/>
              <a:t>19</a:t>
            </a:fld>
            <a:endParaRPr/>
          </a:p>
        </p:txBody>
      </p:sp>
      <p:pic>
        <p:nvPicPr>
          <p:cNvPr id="229" name="Google Shape;22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00" y="1332125"/>
            <a:ext cx="4039151" cy="26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1"/>
          <p:cNvSpPr txBox="1"/>
          <p:nvPr/>
        </p:nvSpPr>
        <p:spPr>
          <a:xfrm>
            <a:off x="394350" y="4059475"/>
            <a:ext cx="8520600" cy="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/>
              <a:t>For now</a:t>
            </a:r>
            <a:r>
              <a:rPr lang="ko" sz="2200" b="1">
                <a:solidFill>
                  <a:srgbClr val="FF6925"/>
                </a:solidFill>
              </a:rPr>
              <a:t>, even </a:t>
            </a:r>
            <a:r>
              <a:rPr lang="ko" sz="2200" b="1">
                <a:solidFill>
                  <a:schemeClr val="dk1"/>
                </a:solidFill>
              </a:rPr>
              <a:t>a direct alert system can be </a:t>
            </a:r>
            <a:r>
              <a:rPr lang="ko" sz="2200" b="1">
                <a:solidFill>
                  <a:srgbClr val="FF6925"/>
                </a:solidFill>
              </a:rPr>
              <a:t>a big step</a:t>
            </a:r>
            <a:r>
              <a:rPr lang="ko" sz="2200" b="1">
                <a:solidFill>
                  <a:schemeClr val="dk1"/>
                </a:solidFill>
              </a:rPr>
              <a:t> forward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solidFill>
                  <a:srgbClr val="000000"/>
                </a:solidFill>
              </a:rPr>
              <a:t>Recently, Mercury Bottle Spilled  </a:t>
            </a:r>
            <a:endParaRPr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 altLang="ko"/>
              <a:t>2</a:t>
            </a:fld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850" y="1271650"/>
            <a:ext cx="5238750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>
            <a:off x="6147400" y="2377725"/>
            <a:ext cx="3259800" cy="18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 i="1"/>
              <a:t>Announced </a:t>
            </a:r>
            <a:r>
              <a:rPr lang="ko" sz="2200" b="1" i="1">
                <a:solidFill>
                  <a:srgbClr val="FF6925"/>
                </a:solidFill>
              </a:rPr>
              <a:t>2 days after </a:t>
            </a:r>
            <a:r>
              <a:rPr lang="ko" sz="2200" b="1" i="1"/>
              <a:t>the accident</a:t>
            </a:r>
            <a:endParaRPr sz="2200" b="1" i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solidFill>
                  <a:srgbClr val="000000"/>
                </a:solidFill>
              </a:rPr>
              <a:t>The Future of Our Journey</a:t>
            </a:r>
            <a:endParaRPr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236" name="Google Shape;236;p32"/>
          <p:cNvSpPr txBox="1">
            <a:spLocks noGrp="1"/>
          </p:cNvSpPr>
          <p:nvPr>
            <p:ph type="body" idx="1"/>
          </p:nvPr>
        </p:nvSpPr>
        <p:spPr>
          <a:xfrm>
            <a:off x="311700" y="1187425"/>
            <a:ext cx="8520600" cy="3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ko" sz="2200" b="1">
                <a:solidFill>
                  <a:srgbClr val="000000"/>
                </a:solidFill>
              </a:rPr>
              <a:t>In the end,</a:t>
            </a:r>
            <a:endParaRPr sz="2200" b="1">
              <a:solidFill>
                <a:srgbClr val="000000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ko" sz="2200" b="1">
                <a:solidFill>
                  <a:srgbClr val="FF6925"/>
                </a:solidFill>
              </a:rPr>
              <a:t>Approved </a:t>
            </a:r>
            <a:r>
              <a:rPr lang="ko" sz="2200" b="1">
                <a:solidFill>
                  <a:srgbClr val="000000"/>
                </a:solidFill>
              </a:rPr>
              <a:t>and </a:t>
            </a:r>
            <a:r>
              <a:rPr lang="ko" sz="2200" b="1">
                <a:solidFill>
                  <a:srgbClr val="FF6925"/>
                </a:solidFill>
              </a:rPr>
              <a:t>supported </a:t>
            </a:r>
            <a:r>
              <a:rPr lang="ko" sz="2200" b="1">
                <a:solidFill>
                  <a:srgbClr val="000000"/>
                </a:solidFill>
              </a:rPr>
              <a:t>by the security team and chief administrative officer</a:t>
            </a:r>
            <a:endParaRPr sz="2200" b="1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200" b="1">
              <a:solidFill>
                <a:srgbClr val="000000"/>
              </a:solidFill>
            </a:endParaRPr>
          </a:p>
          <a:p>
            <a:pPr marL="457200" lvl="0" indent="-3683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ko" sz="2200" b="1">
                <a:solidFill>
                  <a:srgbClr val="000000"/>
                </a:solidFill>
              </a:rPr>
              <a:t>Plan to </a:t>
            </a:r>
            <a:r>
              <a:rPr lang="ko" sz="2200" b="1">
                <a:solidFill>
                  <a:srgbClr val="FF6925"/>
                </a:solidFill>
              </a:rPr>
              <a:t>apply core ideas</a:t>
            </a:r>
            <a:r>
              <a:rPr lang="ko" sz="2200" b="1">
                <a:solidFill>
                  <a:srgbClr val="000000"/>
                </a:solidFill>
              </a:rPr>
              <a:t> to the school system</a:t>
            </a:r>
            <a:endParaRPr sz="2200" b="1">
              <a:solidFill>
                <a:srgbClr val="000000"/>
              </a:solidFill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○"/>
            </a:pPr>
            <a:r>
              <a:rPr lang="ko" sz="2200" b="1">
                <a:solidFill>
                  <a:srgbClr val="000000"/>
                </a:solidFill>
              </a:rPr>
              <a:t>Not just stay</a:t>
            </a:r>
            <a:r>
              <a:rPr lang="ko" sz="2200" b="1">
                <a:solidFill>
                  <a:srgbClr val="FF6925"/>
                </a:solidFill>
              </a:rPr>
              <a:t> </a:t>
            </a:r>
            <a:r>
              <a:rPr lang="ko" sz="2200" b="1">
                <a:solidFill>
                  <a:srgbClr val="000000"/>
                </a:solidFill>
              </a:rPr>
              <a:t>as a class project</a:t>
            </a:r>
            <a:endParaRPr sz="2200" b="1">
              <a:solidFill>
                <a:srgbClr val="000000"/>
              </a:solidFill>
            </a:endParaRPr>
          </a:p>
        </p:txBody>
      </p:sp>
      <p:sp>
        <p:nvSpPr>
          <p:cNvPr id="237" name="Google Shape;237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 altLang="ko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6524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3"/>
          <p:cNvPicPr preferRelativeResize="0"/>
          <p:nvPr/>
        </p:nvPicPr>
        <p:blipFill rotWithShape="1">
          <a:blip r:embed="rId3">
            <a:alphaModFix/>
          </a:blip>
          <a:srcRect t="16186" b="1350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3"/>
          <p:cNvSpPr txBox="1">
            <a:spLocks noGrp="1"/>
          </p:cNvSpPr>
          <p:nvPr>
            <p:ph type="title"/>
          </p:nvPr>
        </p:nvSpPr>
        <p:spPr>
          <a:xfrm>
            <a:off x="0" y="1750125"/>
            <a:ext cx="9144000" cy="1731900"/>
          </a:xfrm>
          <a:prstGeom prst="rect">
            <a:avLst/>
          </a:prstGeom>
          <a:solidFill>
            <a:srgbClr val="000000">
              <a:alpha val="4538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b="1" i="1">
                <a:solidFill>
                  <a:srgbClr val="FFFFFF"/>
                </a:solidFill>
              </a:rPr>
              <a:t>To The Real World, </a:t>
            </a:r>
            <a:endParaRPr sz="3600" b="1" i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b="1" i="1">
                <a:solidFill>
                  <a:srgbClr val="FFFFFF"/>
                </a:solidFill>
              </a:rPr>
              <a:t>CS4CS</a:t>
            </a:r>
            <a:endParaRPr sz="3600" i="1">
              <a:solidFill>
                <a:srgbClr val="FFFFFF"/>
              </a:solidFill>
            </a:endParaRPr>
          </a:p>
        </p:txBody>
      </p:sp>
      <p:sp>
        <p:nvSpPr>
          <p:cNvPr id="244" name="Google Shape;244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21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solidFill>
                  <a:srgbClr val="000000"/>
                </a:solidFill>
              </a:rPr>
              <a:t>We Need an Alert System for Our Campus!</a:t>
            </a:r>
            <a:endParaRPr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311700" y="1720825"/>
            <a:ext cx="5677200" cy="28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ko" sz="2200" b="1">
                <a:solidFill>
                  <a:srgbClr val="000000"/>
                </a:solidFill>
              </a:rPr>
              <a:t>There is a </a:t>
            </a:r>
            <a:r>
              <a:rPr lang="ko" sz="2200" b="1" i="1">
                <a:solidFill>
                  <a:srgbClr val="FF6925"/>
                </a:solidFill>
              </a:rPr>
              <a:t>risk</a:t>
            </a:r>
            <a:r>
              <a:rPr lang="ko" sz="2200" b="1">
                <a:solidFill>
                  <a:srgbClr val="FF6925"/>
                </a:solidFill>
              </a:rPr>
              <a:t> </a:t>
            </a:r>
            <a:r>
              <a:rPr lang="ko" sz="2200" b="1">
                <a:solidFill>
                  <a:srgbClr val="000000"/>
                </a:solidFill>
              </a:rPr>
              <a:t>of safety accidents on campus.</a:t>
            </a:r>
            <a:endParaRPr sz="22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200" b="1">
              <a:solidFill>
                <a:srgbClr val="000000"/>
              </a:solidFill>
            </a:endParaRPr>
          </a:p>
          <a:p>
            <a:pPr marL="457200" lvl="0" indent="-3683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ko" sz="2200" b="1" i="1">
                <a:solidFill>
                  <a:srgbClr val="FF6925"/>
                </a:solidFill>
              </a:rPr>
              <a:t>Protect</a:t>
            </a:r>
            <a:r>
              <a:rPr lang="ko" sz="2200" b="1">
                <a:solidFill>
                  <a:srgbClr val="FF6925"/>
                </a:solidFill>
              </a:rPr>
              <a:t> </a:t>
            </a:r>
            <a:r>
              <a:rPr lang="ko" sz="2200" b="1">
                <a:solidFill>
                  <a:srgbClr val="000000"/>
                </a:solidFill>
              </a:rPr>
              <a:t>people with alarm system based on user participation. </a:t>
            </a:r>
            <a:endParaRPr sz="2200" b="1">
              <a:solidFill>
                <a:srgbClr val="000000"/>
              </a:solidFill>
            </a:endParaRPr>
          </a:p>
        </p:txBody>
      </p:sp>
      <p:sp>
        <p:nvSpPr>
          <p:cNvPr id="78" name="Google Shape;7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 altLang="ko"/>
              <a:t>3</a:t>
            </a:fld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2050" y="1720825"/>
            <a:ext cx="2580400" cy="258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6524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/>
        </p:nvSpPr>
        <p:spPr>
          <a:xfrm>
            <a:off x="99150" y="99150"/>
            <a:ext cx="8922000" cy="49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4923F"/>
                </a:solidFill>
                <a:latin typeface="Courier New"/>
                <a:ea typeface="Courier New"/>
                <a:cs typeface="Courier New"/>
                <a:sym typeface="Courier New"/>
              </a:rPr>
              <a:t>&lt;div class="Box position-absolute overflow-hidden d-none jump-to-suggestions js-jump-to-suggestions-container"&gt;</a:t>
            </a:r>
            <a:endParaRPr b="1">
              <a:solidFill>
                <a:srgbClr val="F4923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4923F"/>
                </a:solidFill>
                <a:latin typeface="Courier New"/>
                <a:ea typeface="Courier New"/>
                <a:cs typeface="Courier New"/>
                <a:sym typeface="Courier New"/>
              </a:rPr>
              <a:t>&lt;ul class="d-none js-jump-to-suggestions-template-container"&gt;</a:t>
            </a:r>
            <a:endParaRPr b="1">
              <a:solidFill>
                <a:srgbClr val="F4923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4923F"/>
                </a:solidFill>
                <a:latin typeface="Courier New"/>
                <a:ea typeface="Courier New"/>
                <a:cs typeface="Courier New"/>
                <a:sym typeface="Courier New"/>
              </a:rPr>
              <a:t>&lt;li class="d-flex flex-justify-start flex-items-center p-0 f5 navigation-item js-navigation-item"&gt;</a:t>
            </a:r>
            <a:endParaRPr b="1">
              <a:solidFill>
                <a:srgbClr val="F4923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4923F"/>
                </a:solidFill>
                <a:latin typeface="Courier New"/>
                <a:ea typeface="Courier New"/>
                <a:cs typeface="Courier New"/>
                <a:sym typeface="Courier New"/>
              </a:rPr>
              <a:t>&lt;a tabindex="-1" class="no-underline d-flex flex-auto flex-items-center p-2 jump-to-suggestions-path js-jump-to-suggestion-path js-navigation-open" href=""&gt;</a:t>
            </a:r>
            <a:endParaRPr b="1">
              <a:solidFill>
                <a:srgbClr val="F4923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4923F"/>
                </a:solidFill>
                <a:latin typeface="Courier New"/>
                <a:ea typeface="Courier New"/>
                <a:cs typeface="Courier New"/>
                <a:sym typeface="Courier New"/>
              </a:rPr>
              <a:t>&lt;div class="jump-to-octicon js-jump-to-octicon mr-2 text-center d-none"&gt;</a:t>
            </a:r>
            <a:endParaRPr b="1">
              <a:solidFill>
                <a:srgbClr val="F4923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4923F"/>
                </a:solidFill>
                <a:latin typeface="Courier New"/>
                <a:ea typeface="Courier New"/>
                <a:cs typeface="Courier New"/>
                <a:sym typeface="Courier New"/>
              </a:rPr>
              <a:t>&lt;svg height="16" width="16" class="octicon octicon-repo flex-shrink-0 js-jump-to-octicon-repo d-none" title="Repository" aria-label="Repository" viewBox="0 0 12 16" version="1.1" role="img"&gt;&lt;path fill-rule="evenodd" d="M4 9H3V8h1v1zm0-3H3v1h1V6zm0-2H3v1h1V4zm0-2H3v1h1V2zm8-1v12c0 .55-.45 1-1 1H6v2l-1.5-1.5L3 16v-2H1c-.55 0-1-.45-1-1V1c0-.55.45-1 1-1h10c.55 0 1 .45 1 1zm-1 10H1v2h2v-1h3v1h5v-2zm0-10H2v9h9V1z"/&gt;&lt;/svg&gt;</a:t>
            </a:r>
            <a:endParaRPr b="1">
              <a:solidFill>
                <a:srgbClr val="F4923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4923F"/>
                </a:solidFill>
                <a:latin typeface="Courier New"/>
                <a:ea typeface="Courier New"/>
                <a:cs typeface="Courier New"/>
                <a:sym typeface="Courier New"/>
              </a:rPr>
              <a:t>&lt;svg height="16" width="16" class="octicon octicon-project flex-shrink-0 js-jump-to-octicon-project d-none" title="Project" aria-label="Project" viewBox="0 0 15 16" version="1.1" role="img"&gt;&lt;path fill-rule="evenodd" d="M10 12h3V2h-3v10zm-4-2h3V2H6v8zm-4 4h3V2H2v12zm-1 1h13V1H1v14zM14 0H1a1 1 0 0 0-1 1v14a1 1 0 0 0 1 1h13a1 1 0 0 0 1-1V1a1 1 0 0 0-1-1z"/&gt;&lt;/svg&gt;</a:t>
            </a:r>
            <a:endParaRPr b="1">
              <a:solidFill>
                <a:srgbClr val="F4923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4923F"/>
                </a:solidFill>
                <a:latin typeface="Courier New"/>
                <a:ea typeface="Courier New"/>
                <a:cs typeface="Courier New"/>
                <a:sym typeface="Courier New"/>
              </a:rPr>
              <a:t>&lt;svg height="16" width="16" class="octicon octicon-search flex-shrink-0 js-jump-to-octicon-search d-none" title="Search" aria-label="Search" viewBox="0 0 16 16" version="1.1" role="img"&gt;&lt;path fill-rule="evenodd" d="M15.7 </a:t>
            </a:r>
            <a:endParaRPr b="1">
              <a:solidFill>
                <a:srgbClr val="F4923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0" y="2074700"/>
            <a:ext cx="9144000" cy="1082700"/>
          </a:xfrm>
          <a:prstGeom prst="rect">
            <a:avLst/>
          </a:prstGeom>
          <a:solidFill>
            <a:srgbClr val="000000">
              <a:alpha val="4538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b="1" i="1">
                <a:solidFill>
                  <a:srgbClr val="FFFFFF"/>
                </a:solidFill>
              </a:rPr>
              <a:t>Problems &amp; Design Goals</a:t>
            </a:r>
            <a:endParaRPr sz="3600" i="1">
              <a:solidFill>
                <a:srgbClr val="FFFFFF"/>
              </a:solidFill>
            </a:endParaRPr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000000"/>
                </a:solidFill>
              </a:rPr>
              <a:t>School Alarm: Depends on School Officials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573375" y="1257363"/>
            <a:ext cx="74247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-"/>
            </a:pPr>
            <a:r>
              <a:rPr lang="ko" sz="2200" b="1">
                <a:solidFill>
                  <a:srgbClr val="000000"/>
                </a:solidFill>
              </a:rPr>
              <a:t>Decision process takes lots of time</a:t>
            </a:r>
            <a:endParaRPr sz="2200" b="1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2200" b="1">
                <a:solidFill>
                  <a:srgbClr val="F46524"/>
                </a:solidFill>
              </a:rPr>
              <a:t>    </a:t>
            </a:r>
            <a:endParaRPr sz="2200" b="1" i="1">
              <a:solidFill>
                <a:srgbClr val="F46524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2200" b="1"/>
              <a:t/>
            </a:r>
            <a:br>
              <a:rPr lang="ko" sz="2200" b="1"/>
            </a:br>
            <a:endParaRPr sz="2200" b="1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200" b="1"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5</a:t>
            </a:fld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1135600" y="1904725"/>
            <a:ext cx="631500" cy="39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6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7"/>
          <p:cNvSpPr txBox="1"/>
          <p:nvPr/>
        </p:nvSpPr>
        <p:spPr>
          <a:xfrm>
            <a:off x="1653000" y="1815175"/>
            <a:ext cx="315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 b="1">
                <a:solidFill>
                  <a:srgbClr val="FF6925"/>
                </a:solidFill>
              </a:rPr>
              <a:t>Risk of late alarm </a:t>
            </a:r>
            <a:r>
              <a:rPr lang="ko" sz="2200" b="1" i="1">
                <a:solidFill>
                  <a:srgbClr val="FF6925"/>
                </a:solidFill>
              </a:rPr>
              <a:t>!!!</a:t>
            </a:r>
            <a:endParaRPr>
              <a:solidFill>
                <a:srgbClr val="FF6925"/>
              </a:solidFill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422363"/>
            <a:ext cx="8839199" cy="1276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625" y="2571762"/>
            <a:ext cx="7324725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/>
          <p:nvPr/>
        </p:nvSpPr>
        <p:spPr>
          <a:xfrm>
            <a:off x="5958750" y="2798550"/>
            <a:ext cx="2275500" cy="5262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7"/>
          <p:cNvSpPr/>
          <p:nvPr/>
        </p:nvSpPr>
        <p:spPr>
          <a:xfrm>
            <a:off x="6716100" y="4137025"/>
            <a:ext cx="2275500" cy="5262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/>
              <a:t>Goal 1: Direct Alarm from Reporter to People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 altLang="ko"/>
              <a:t>6</a:t>
            </a:fld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300" y="2367250"/>
            <a:ext cx="1525125" cy="152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4308" y="2060736"/>
            <a:ext cx="628400" cy="62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/>
          <p:nvPr/>
        </p:nvSpPr>
        <p:spPr>
          <a:xfrm rot="-727193">
            <a:off x="2894403" y="2204499"/>
            <a:ext cx="2006116" cy="34115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8"/>
          <p:cNvSpPr/>
          <p:nvPr/>
        </p:nvSpPr>
        <p:spPr>
          <a:xfrm rot="551121">
            <a:off x="2898179" y="3307800"/>
            <a:ext cx="1999641" cy="34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3421" y="1349300"/>
            <a:ext cx="1354952" cy="140197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/>
        </p:nvSpPr>
        <p:spPr>
          <a:xfrm>
            <a:off x="615363" y="4005725"/>
            <a:ext cx="2310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FF0000"/>
                </a:solidFill>
              </a:rPr>
              <a:t>Reporter</a:t>
            </a:r>
            <a:endParaRPr sz="2000">
              <a:solidFill>
                <a:srgbClr val="FF0000"/>
              </a:solidFill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7289700" y="1839125"/>
            <a:ext cx="16950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4A86E8"/>
                </a:solidFill>
              </a:rPr>
              <a:t>Safety Team</a:t>
            </a:r>
            <a:endParaRPr sz="2000" b="1">
              <a:solidFill>
                <a:srgbClr val="4A86E8"/>
              </a:solidFill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7365900" y="3578900"/>
            <a:ext cx="16950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93C47D"/>
                </a:solidFill>
              </a:rPr>
              <a:t>Receiver</a:t>
            </a:r>
            <a:endParaRPr sz="2000" b="1">
              <a:solidFill>
                <a:srgbClr val="93C47D"/>
              </a:solidFill>
            </a:endParaRPr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6326" y="3109990"/>
            <a:ext cx="1505874" cy="155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65727" y="3109991"/>
            <a:ext cx="1505873" cy="155813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/>
          <p:nvPr/>
        </p:nvSpPr>
        <p:spPr>
          <a:xfrm>
            <a:off x="0" y="1495688"/>
            <a:ext cx="4145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i="1">
                <a:solidFill>
                  <a:srgbClr val="FF6925"/>
                </a:solidFill>
              </a:rPr>
              <a:t>With an accessible mobile app</a:t>
            </a:r>
            <a:endParaRPr sz="1800" b="1" i="1">
              <a:solidFill>
                <a:srgbClr val="FF6925"/>
              </a:solidFill>
            </a:endParaRPr>
          </a:p>
        </p:txBody>
      </p:sp>
      <p:pic>
        <p:nvPicPr>
          <p:cNvPr id="117" name="Google Shape;117;p18"/>
          <p:cNvPicPr preferRelativeResize="0"/>
          <p:nvPr/>
        </p:nvPicPr>
        <p:blipFill rotWithShape="1">
          <a:blip r:embed="rId8">
            <a:alphaModFix/>
          </a:blip>
          <a:srcRect l="15741" t="16282" r="11815" b="15731"/>
          <a:stretch/>
        </p:blipFill>
        <p:spPr>
          <a:xfrm>
            <a:off x="1366725" y="2216325"/>
            <a:ext cx="274850" cy="31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Direct Alarm: False Positive</a:t>
            </a:r>
            <a:endParaRPr b="1"/>
          </a:p>
        </p:txBody>
      </p:sp>
      <p:sp>
        <p:nvSpPr>
          <p:cNvPr id="123" name="Google Shape;12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 altLang="ko"/>
              <a:t>7</a:t>
            </a:fld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7663" y="1904875"/>
            <a:ext cx="4348676" cy="28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/>
        </p:nvSpPr>
        <p:spPr>
          <a:xfrm>
            <a:off x="806550" y="1264500"/>
            <a:ext cx="7530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i="1">
                <a:solidFill>
                  <a:srgbClr val="F46524"/>
                </a:solidFill>
              </a:rPr>
              <a:t>Weak to fake report!!</a:t>
            </a:r>
            <a:endParaRPr sz="2400" b="1" i="1">
              <a:solidFill>
                <a:srgbClr val="F46524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Goal 2: Feedback from User and Safety Team</a:t>
            </a:r>
            <a:endParaRPr b="1"/>
          </a:p>
        </p:txBody>
      </p:sp>
      <p:sp>
        <p:nvSpPr>
          <p:cNvPr id="131" name="Google Shape;131;p20"/>
          <p:cNvSpPr txBox="1">
            <a:spLocks noGrp="1"/>
          </p:cNvSpPr>
          <p:nvPr>
            <p:ph type="sldNum" idx="12"/>
          </p:nvPr>
        </p:nvSpPr>
        <p:spPr>
          <a:xfrm>
            <a:off x="8290420" y="44337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8</a:t>
            </a:fld>
            <a:endParaRPr/>
          </a:p>
        </p:txBody>
      </p:sp>
      <p:sp>
        <p:nvSpPr>
          <p:cNvPr id="132" name="Google Shape;132;p20"/>
          <p:cNvSpPr txBox="1"/>
          <p:nvPr/>
        </p:nvSpPr>
        <p:spPr>
          <a:xfrm>
            <a:off x="457288" y="1218725"/>
            <a:ext cx="39837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F6925"/>
                </a:solidFill>
              </a:rPr>
              <a:t>User comment board</a:t>
            </a:r>
            <a:endParaRPr sz="1800" b="1">
              <a:solidFill>
                <a:srgbClr val="FF6925"/>
              </a:solidFill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4487238" y="1218725"/>
            <a:ext cx="39837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F6925"/>
                </a:solidFill>
              </a:rPr>
              <a:t>Safety team announcement</a:t>
            </a:r>
            <a:endParaRPr sz="1800" b="1">
              <a:solidFill>
                <a:srgbClr val="FF6925"/>
              </a:solidFill>
            </a:endParaRPr>
          </a:p>
        </p:txBody>
      </p:sp>
      <p:pic>
        <p:nvPicPr>
          <p:cNvPr id="134" name="Google Shape;134;p20"/>
          <p:cNvPicPr preferRelativeResize="0"/>
          <p:nvPr/>
        </p:nvPicPr>
        <p:blipFill rotWithShape="1">
          <a:blip r:embed="rId3">
            <a:alphaModFix/>
          </a:blip>
          <a:srcRect b="31375"/>
          <a:stretch/>
        </p:blipFill>
        <p:spPr>
          <a:xfrm>
            <a:off x="1198713" y="1683425"/>
            <a:ext cx="2500859" cy="3050950"/>
          </a:xfrm>
          <a:prstGeom prst="rect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5" name="Google Shape;135;p20"/>
          <p:cNvPicPr preferRelativeResize="0"/>
          <p:nvPr/>
        </p:nvPicPr>
        <p:blipFill rotWithShape="1">
          <a:blip r:embed="rId4">
            <a:alphaModFix/>
          </a:blip>
          <a:srcRect b="64704"/>
          <a:stretch/>
        </p:blipFill>
        <p:spPr>
          <a:xfrm>
            <a:off x="5150312" y="1750925"/>
            <a:ext cx="2893200" cy="1815463"/>
          </a:xfrm>
          <a:prstGeom prst="rect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75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 dirty="0"/>
              <a:t>School Alarm: Mailing Lists </a:t>
            </a:r>
            <a:r>
              <a:rPr lang="en-US" altLang="ko" b="1" dirty="0" smtClean="0"/>
              <a:t>Are </a:t>
            </a:r>
            <a:r>
              <a:rPr lang="ko" b="1" dirty="0" smtClean="0"/>
              <a:t>Not </a:t>
            </a:r>
            <a:r>
              <a:rPr lang="ko" b="1" dirty="0"/>
              <a:t>Good Enough </a:t>
            </a:r>
            <a:endParaRPr dirty="0"/>
          </a:p>
        </p:txBody>
      </p:sp>
      <p:sp>
        <p:nvSpPr>
          <p:cNvPr id="141" name="Google Shape;141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 altLang="ko"/>
              <a:t>9</a:t>
            </a:fld>
            <a:endParaRPr/>
          </a:p>
        </p:txBody>
      </p:sp>
      <p:grpSp>
        <p:nvGrpSpPr>
          <p:cNvPr id="142" name="Google Shape;142;p21"/>
          <p:cNvGrpSpPr/>
          <p:nvPr/>
        </p:nvGrpSpPr>
        <p:grpSpPr>
          <a:xfrm>
            <a:off x="379356" y="1496610"/>
            <a:ext cx="2979546" cy="3250989"/>
            <a:chOff x="5886175" y="1571100"/>
            <a:chExt cx="2893325" cy="2934900"/>
          </a:xfrm>
        </p:grpSpPr>
        <p:pic>
          <p:nvPicPr>
            <p:cNvPr id="143" name="Google Shape;143;p21"/>
            <p:cNvPicPr preferRelativeResize="0"/>
            <p:nvPr/>
          </p:nvPicPr>
          <p:blipFill rotWithShape="1">
            <a:blip r:embed="rId3">
              <a:alphaModFix/>
            </a:blip>
            <a:srcRect b="45217"/>
            <a:stretch/>
          </p:blipFill>
          <p:spPr>
            <a:xfrm>
              <a:off x="5886175" y="1591238"/>
              <a:ext cx="2893200" cy="2817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" name="Google Shape;144;p21"/>
            <p:cNvSpPr/>
            <p:nvPr/>
          </p:nvSpPr>
          <p:spPr>
            <a:xfrm>
              <a:off x="5886300" y="1571100"/>
              <a:ext cx="2893200" cy="2934900"/>
            </a:xfrm>
            <a:prstGeom prst="frame">
              <a:avLst>
                <a:gd name="adj1" fmla="val 848"/>
              </a:avLst>
            </a:prstGeom>
            <a:solidFill>
              <a:srgbClr val="F46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21"/>
          <p:cNvSpPr txBox="1"/>
          <p:nvPr/>
        </p:nvSpPr>
        <p:spPr>
          <a:xfrm>
            <a:off x="3337000" y="1698375"/>
            <a:ext cx="5730900" cy="27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-"/>
            </a:pPr>
            <a:r>
              <a:rPr lang="ko" sz="2200"/>
              <a:t>School alerts are bas</a:t>
            </a:r>
            <a:r>
              <a:rPr lang="ko" sz="2200">
                <a:solidFill>
                  <a:schemeClr val="dk1"/>
                </a:solidFill>
              </a:rPr>
              <a:t>ed on </a:t>
            </a:r>
            <a:r>
              <a:rPr lang="ko" sz="2200" b="1">
                <a:solidFill>
                  <a:srgbClr val="FF6925"/>
                </a:solidFill>
              </a:rPr>
              <a:t>mailing lists</a:t>
            </a:r>
            <a:endParaRPr sz="2200"/>
          </a:p>
          <a:p>
            <a:pPr marL="914400" lvl="1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-"/>
            </a:pPr>
            <a:r>
              <a:rPr lang="ko" sz="2000"/>
              <a:t>ex) EE department students</a:t>
            </a:r>
            <a:endParaRPr sz="200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-"/>
            </a:pPr>
            <a:r>
              <a:rPr lang="ko" sz="2200"/>
              <a:t>But mailing list may not cover all people who are at risk</a:t>
            </a:r>
            <a:endParaRPr sz="2200"/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-"/>
            </a:pPr>
            <a:r>
              <a:rPr lang="ko" sz="2000"/>
              <a:t>ex) CS student visiting EE building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1622</Words>
  <Application>Microsoft Macintosh PowerPoint</Application>
  <PresentationFormat>On-screen Show (16:9)</PresentationFormat>
  <Paragraphs>179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Simple Light</vt:lpstr>
      <vt:lpstr>Emergency Alert System  for Campus Safety</vt:lpstr>
      <vt:lpstr>Recently, Mercury Bottle Spilled    </vt:lpstr>
      <vt:lpstr>We Need an Alert System for Our Campus!  </vt:lpstr>
      <vt:lpstr>Problems &amp; Design Goals</vt:lpstr>
      <vt:lpstr>School Alarm: Depends on School Officials</vt:lpstr>
      <vt:lpstr>Goal 1: Direct Alarm from Reporter to People  </vt:lpstr>
      <vt:lpstr>Direct Alarm: False Positive</vt:lpstr>
      <vt:lpstr>Goal 2: Feedback from User and Safety Team</vt:lpstr>
      <vt:lpstr>School Alarm: Mailing Lists Are Not Good Enough </vt:lpstr>
      <vt:lpstr>Goal 3: Alert Based on Physical Location  </vt:lpstr>
      <vt:lpstr>Video &amp; Live Demo</vt:lpstr>
      <vt:lpstr>Implementations &amp; Benefits</vt:lpstr>
      <vt:lpstr>Live Demo</vt:lpstr>
      <vt:lpstr>Video Demo: Approaching User</vt:lpstr>
      <vt:lpstr>Conclusion</vt:lpstr>
      <vt:lpstr>People Asked Us….</vt:lpstr>
      <vt:lpstr>Class Project to the Real World  </vt:lpstr>
      <vt:lpstr>School Wants Careful Actions  </vt:lpstr>
      <vt:lpstr>Need Compromise  </vt:lpstr>
      <vt:lpstr>The Future of Our Journey  </vt:lpstr>
      <vt:lpstr>To The Real World,  CS4CS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Emergency Alert System  for Campus Safety</dc:title>
  <cp:lastModifiedBy>Sukyoung Ryu</cp:lastModifiedBy>
  <cp:revision>2</cp:revision>
  <dcterms:modified xsi:type="dcterms:W3CDTF">2018-11-30T14:39:20Z</dcterms:modified>
</cp:coreProperties>
</file>